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0" r:id="rId6"/>
    <p:sldId id="268" r:id="rId7"/>
    <p:sldId id="261" r:id="rId8"/>
    <p:sldId id="262" r:id="rId9"/>
    <p:sldId id="263" r:id="rId10"/>
    <p:sldId id="266" r:id="rId11"/>
    <p:sldId id="267" r:id="rId12"/>
    <p:sldId id="269" r:id="rId13"/>
    <p:sldId id="274" r:id="rId14"/>
    <p:sldId id="273" r:id="rId15"/>
    <p:sldId id="271" r:id="rId16"/>
    <p:sldId id="276" r:id="rId17"/>
    <p:sldId id="27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C75F648-AEF3-4A9B-B93F-3743AB179A4C}" type="datetimeFigureOut">
              <a:rPr lang="fr-FR" smtClean="0"/>
              <a:pPr/>
              <a:t>30/12/2014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473F56-146A-4277-B7C0-0E6B60B966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breizh.com/Archives-Actualites-Jennifer-Letue-et-le-diabet-team-1-331-28427-0-37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83555415019318" TargetMode="External"/><Relationship Id="rId2" Type="http://schemas.openxmlformats.org/officeDocument/2006/relationships/hyperlink" Target="https://www.facebook.com/Diabetteam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533400"/>
            <a:ext cx="6048672" cy="951384"/>
          </a:xfrm>
          <a:ln w="50800" cmpd="thickThin">
            <a:solidFill>
              <a:schemeClr val="accent5">
                <a:lumMod val="75000"/>
                <a:alpha val="5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Dossier Presse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186808" cy="648072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fr-FR" sz="3200" dirty="0"/>
              <a:t>Top vélo 09/2013</a:t>
            </a:r>
          </a:p>
        </p:txBody>
      </p:sp>
      <p:pic>
        <p:nvPicPr>
          <p:cNvPr id="4" name="Espace réservé du contenu 3" descr="img01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75197"/>
            <a:ext cx="5976664" cy="5938179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402832" cy="588680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fr-FR" sz="3200" dirty="0"/>
              <a:t>Interview radio 51</a:t>
            </a:r>
          </a:p>
        </p:txBody>
      </p:sp>
      <p:pic>
        <p:nvPicPr>
          <p:cNvPr id="4" name="Espace réservé du contenu 3" descr="558842_4907263649068_45399284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35581"/>
            <a:ext cx="5080396" cy="388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504" y="620688"/>
            <a:ext cx="4367336" cy="1020728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Autofit/>
          </a:bodyPr>
          <a:lstStyle/>
          <a:p>
            <a:pPr algn="ctr"/>
            <a:r>
              <a:rPr lang="fr-FR" sz="3200" dirty="0"/>
              <a:t>Actualité </a:t>
            </a:r>
            <a:r>
              <a:rPr lang="fr-FR" sz="3200" dirty="0" smtClean="0"/>
              <a:t>du team </a:t>
            </a:r>
            <a:br>
              <a:rPr lang="fr-FR" sz="3200" dirty="0" smtClean="0"/>
            </a:br>
            <a:r>
              <a:rPr lang="fr-FR" sz="3200" dirty="0" smtClean="0"/>
              <a:t>19/05/14</a:t>
            </a:r>
            <a:endParaRPr lang="fr-FR" sz="3200" dirty="0"/>
          </a:p>
        </p:txBody>
      </p:sp>
      <p:pic>
        <p:nvPicPr>
          <p:cNvPr id="4" name="Espace réservé du contenu 3" descr="sportbrei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899706" cy="2232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2393504" y="5589240"/>
            <a:ext cx="4572000" cy="923330"/>
          </a:xfrm>
          <a:prstGeom prst="rect">
            <a:avLst/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http://www.sportbreizh.com/Archives-Actualites-Jennifer-Letue-et-le-diabet-team-1-331-28427-0-37.html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00" y="0"/>
            <a:ext cx="8780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04016"/>
            <a:ext cx="5987008" cy="1092736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Autofit/>
          </a:bodyPr>
          <a:lstStyle/>
          <a:p>
            <a:pPr algn="ctr"/>
            <a:r>
              <a:rPr lang="fr-FR" sz="3200" dirty="0"/>
              <a:t>Magazine Equilibre</a:t>
            </a:r>
            <a:br>
              <a:rPr lang="fr-FR" sz="3200" dirty="0"/>
            </a:br>
            <a:r>
              <a:rPr lang="fr-FR" sz="3200" dirty="0"/>
              <a:t>Septembre-Octobre 2014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0834"/>
            <a:ext cx="4597594" cy="418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space réservé du contenu 3" descr="Couverture equilib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614" y="1268760"/>
            <a:ext cx="3924975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2848" r="4894" b="2503"/>
          <a:stretch/>
        </p:blipFill>
        <p:spPr bwMode="auto">
          <a:xfrm>
            <a:off x="-1902" y="403200"/>
            <a:ext cx="4717918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3664" t="2344" r="3853" b="2344"/>
          <a:stretch/>
        </p:blipFill>
        <p:spPr bwMode="auto">
          <a:xfrm>
            <a:off x="4732011" y="404664"/>
            <a:ext cx="4376493" cy="6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5064" y="1040120"/>
            <a:ext cx="5338936" cy="1092736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Autofit/>
          </a:bodyPr>
          <a:lstStyle/>
          <a:p>
            <a:pPr algn="ctr"/>
            <a:r>
              <a:rPr lang="fr-FR" sz="3200" dirty="0" err="1"/>
              <a:t>Video</a:t>
            </a:r>
            <a:r>
              <a:rPr lang="fr-FR" sz="3200" dirty="0"/>
              <a:t> officielle du site </a:t>
            </a:r>
            <a:br>
              <a:rPr lang="fr-FR" sz="3200" dirty="0"/>
            </a:br>
            <a:r>
              <a:rPr lang="fr-FR" sz="3200" dirty="0"/>
              <a:t>24h du Mans vélo</a:t>
            </a:r>
          </a:p>
        </p:txBody>
      </p:sp>
      <p:pic>
        <p:nvPicPr>
          <p:cNvPr id="5" name="Espace réservé du contenu 4" descr="film arth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849" y="1700808"/>
            <a:ext cx="3313730" cy="1863973"/>
          </a:xfrm>
        </p:spPr>
      </p:pic>
      <p:pic>
        <p:nvPicPr>
          <p:cNvPr id="6" name="Image 5" descr="film co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3419872" cy="1923678"/>
          </a:xfrm>
          <a:prstGeom prst="rect">
            <a:avLst/>
          </a:prstGeom>
        </p:spPr>
      </p:pic>
      <p:pic>
        <p:nvPicPr>
          <p:cNvPr id="7" name="Image 6" descr="film equ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3707904" cy="20856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27984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5">
                    <a:lumMod val="75000"/>
                  </a:schemeClr>
                </a:solidFill>
              </a:rPr>
              <a:t>www.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24heuresvelo</a:t>
            </a:r>
            <a:r>
              <a:rPr lang="fr-FR" i="1" dirty="0">
                <a:solidFill>
                  <a:schemeClr val="accent5">
                    <a:lumMod val="75000"/>
                  </a:schemeClr>
                </a:solidFill>
              </a:rPr>
              <a:t>.fr/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8064" y="692696"/>
            <a:ext cx="3754760" cy="516672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Autofit/>
          </a:bodyPr>
          <a:lstStyle/>
          <a:p>
            <a:pPr algn="ctr"/>
            <a:r>
              <a:rPr lang="fr-FR" sz="3200" dirty="0"/>
              <a:t>Page </a:t>
            </a:r>
            <a:r>
              <a:rPr lang="fr-FR" sz="3200" dirty="0" err="1"/>
              <a:t>Facebook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23728" y="2348880"/>
            <a:ext cx="6696744" cy="1008112"/>
          </a:xfrm>
          <a:ln w="50800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  <a:tileRect/>
            </a:gra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2"/>
              </a:rPr>
              <a:t>https://www.facebook.com/Diabetteam1</a:t>
            </a: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3"/>
              </a:rPr>
              <a:t>https://www.facebook.com/groups/283555415019318</a:t>
            </a: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 6" descr="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005064"/>
            <a:ext cx="2000715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04016"/>
            <a:ext cx="3682752" cy="1092736"/>
          </a:xfrm>
          <a:ln w="50800" cmpd="thickThin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Ouest France </a:t>
            </a:r>
            <a:br>
              <a:rPr lang="fr-FR" sz="3200" dirty="0" smtClean="0"/>
            </a:br>
            <a:r>
              <a:rPr lang="fr-FR" sz="3200" dirty="0" smtClean="0"/>
              <a:t> 20/08/2012</a:t>
            </a:r>
            <a:endParaRPr lang="fr-FR" sz="3200" dirty="0"/>
          </a:p>
        </p:txBody>
      </p:sp>
      <p:pic>
        <p:nvPicPr>
          <p:cNvPr id="6" name="Espace réservé du contenu 5" descr="img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618836"/>
            <a:ext cx="3615547" cy="6056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906888" cy="1020728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Le mensuel de rennes</a:t>
            </a:r>
            <a:br>
              <a:rPr lang="fr-FR" sz="3200" dirty="0" smtClean="0"/>
            </a:br>
            <a:r>
              <a:rPr lang="fr-FR" sz="3200" dirty="0" smtClean="0"/>
              <a:t>Août 2012 </a:t>
            </a:r>
            <a:endParaRPr lang="fr-FR" sz="3200" dirty="0"/>
          </a:p>
        </p:txBody>
      </p:sp>
      <p:pic>
        <p:nvPicPr>
          <p:cNvPr id="4" name="Espace réservé du contenu 3" descr="1009894_535758786484767_129316017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88640"/>
            <a:ext cx="2154674" cy="1969988"/>
          </a:xfrm>
        </p:spPr>
      </p:pic>
      <p:sp>
        <p:nvSpPr>
          <p:cNvPr id="5" name="Rectangle 4"/>
          <p:cNvSpPr/>
          <p:nvPr/>
        </p:nvSpPr>
        <p:spPr>
          <a:xfrm>
            <a:off x="467544" y="2276872"/>
            <a:ext cx="80821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Ils sont diabétiques, et pourtant ils courent. En partenariat avec le CHU de Rennes, la </a:t>
            </a:r>
            <a:r>
              <a:rPr lang="fr-FR" sz="1400" dirty="0" err="1" smtClean="0"/>
              <a:t>Diabet’team</a:t>
            </a:r>
            <a:r>
              <a:rPr lang="fr-FR" sz="1400" dirty="0" smtClean="0"/>
              <a:t> one s'attaque aux 24 heures du Mans vélo. </a:t>
            </a:r>
          </a:p>
          <a:p>
            <a:r>
              <a:rPr lang="fr-FR" sz="1400" dirty="0" smtClean="0"/>
              <a:t>Leur but : prouver l'utilité d'un nouveau dispositif de contrôle de la glycémie.</a:t>
            </a:r>
          </a:p>
          <a:p>
            <a:r>
              <a:rPr lang="fr-FR" sz="1400" dirty="0" smtClean="0"/>
              <a:t>Les 25 et 26 août prochains, les quatre cyclistes de l’équipe </a:t>
            </a:r>
            <a:r>
              <a:rPr lang="fr-FR" sz="1400" dirty="0" err="1" smtClean="0"/>
              <a:t>Diabet’team</a:t>
            </a:r>
            <a:r>
              <a:rPr lang="fr-FR" sz="1400" dirty="0" smtClean="0"/>
              <a:t> one participeront pour la première fois aux 24 heures du Mans vélo. Parmi eux, trois diabétiques, qui cherchent à faire reconnaître l’utilité d’un nouveau dispositif de contrôle de la glycémie. </a:t>
            </a:r>
          </a:p>
          <a:p>
            <a:endParaRPr lang="fr-FR" sz="1400" dirty="0" smtClean="0"/>
          </a:p>
          <a:p>
            <a:r>
              <a:rPr lang="fr-FR" sz="1400" b="1" dirty="0" smtClean="0"/>
              <a:t>Une toute jeune équipe</a:t>
            </a:r>
          </a:p>
          <a:p>
            <a:r>
              <a:rPr lang="fr-FR" sz="1400" dirty="0" smtClean="0"/>
              <a:t>Le projet voit le jour il y a un an dans la tête de David </a:t>
            </a:r>
            <a:r>
              <a:rPr lang="fr-FR" sz="1400" dirty="0" err="1" smtClean="0"/>
              <a:t>Harel</a:t>
            </a:r>
            <a:r>
              <a:rPr lang="fr-FR" sz="1400" dirty="0" smtClean="0"/>
              <a:t>, cycliste diabétique de 32 ans, lancé dans la compétition depuis 2008. Grâce à sa page </a:t>
            </a:r>
            <a:r>
              <a:rPr lang="fr-FR" sz="1400" dirty="0" err="1" smtClean="0"/>
              <a:t>Facebook</a:t>
            </a:r>
            <a:r>
              <a:rPr lang="fr-FR" sz="1400" dirty="0" smtClean="0"/>
              <a:t> dédiée aux sportifs diabétiques, il rencontre trois autres coureurs, dont deux malades, prêts à se lancer dans l’aventure. Les quatre sportifs, qui habitent respectivement Guichen, Landivisiau, Pontarlier (Doubs) et </a:t>
            </a:r>
            <a:r>
              <a:rPr lang="fr-FR" sz="1400" dirty="0" err="1" smtClean="0"/>
              <a:t>Vern</a:t>
            </a:r>
            <a:r>
              <a:rPr lang="fr-FR" sz="1400" dirty="0" smtClean="0"/>
              <a:t>-sur-Seiche, s’entraînent chacun de leur côté, distance oblige. </a:t>
            </a:r>
          </a:p>
          <a:p>
            <a:r>
              <a:rPr lang="fr-FR" sz="1400" dirty="0" smtClean="0"/>
              <a:t>Ils se rencontrent sur quelques courses, comme la </a:t>
            </a:r>
            <a:r>
              <a:rPr lang="fr-FR" sz="1400" dirty="0" err="1" smtClean="0"/>
              <a:t>cyclosportive</a:t>
            </a:r>
            <a:r>
              <a:rPr lang="fr-FR" sz="1400" dirty="0" smtClean="0"/>
              <a:t> Albertville-La Toussuire en juillet dernier, une épreuve de 142 kilomètres qui rassemble 7 000 personnes sur le tracé d’une étape du Tour de France. « On a monté quatre cols ensemble, souligne David </a:t>
            </a:r>
            <a:r>
              <a:rPr lang="fr-FR" sz="1400" dirty="0" err="1" smtClean="0"/>
              <a:t>Harel</a:t>
            </a:r>
            <a:r>
              <a:rPr lang="fr-FR" sz="1400" dirty="0" smtClean="0"/>
              <a:t>, ça permet de mieux se connaître dans l’effort. 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131024" cy="516672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fr-FR" sz="3200" dirty="0" smtClean="0"/>
              <a:t>Le mensuel de rennes (suite)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2500" b="1" dirty="0" smtClean="0"/>
              <a:t>Dispositif révolutionnaire</a:t>
            </a:r>
          </a:p>
          <a:p>
            <a:pPr marL="273050" indent="-6350">
              <a:buNone/>
            </a:pPr>
            <a:r>
              <a:rPr lang="fr-FR" sz="2500" dirty="0" smtClean="0"/>
              <a:t>Pour leur baptême des 24 heures du Mans vélo, ils se relaieront par tranche d’une heure et demie. « On participera au même titre que les autres, insiste-t-il. On n’aura pas de faveurs particulières, » insiste David </a:t>
            </a:r>
            <a:r>
              <a:rPr lang="fr-FR" sz="2500" dirty="0" err="1" smtClean="0"/>
              <a:t>Harel</a:t>
            </a:r>
            <a:r>
              <a:rPr lang="fr-FR" sz="2500" dirty="0" smtClean="0"/>
              <a:t>. Grâce à des capteurs sous-cutanés reliés à un petit boîtier installé sur le guidon, ils pourront surveiller leur glycémie en temps réel. « Ça évite de risquer un coma ou un accident, explique-t-il. C’est assez révolutionnaire pour les sportifs, mais c’est aussi utile en voiture, et même pour l’équilibre en général. » </a:t>
            </a:r>
          </a:p>
          <a:p>
            <a:pPr marL="273050" indent="-6350">
              <a:buNone/>
            </a:pPr>
            <a:r>
              <a:rPr lang="fr-FR" sz="2500" dirty="0" smtClean="0"/>
              <a:t>Le problème, c’est que ce nouveau dispositif n’est pas remboursé par la Sécurité sociale. Et à 2 500 euros l’année, cela reste un luxe. Ici, c’est un de leurs sponsors, la firme </a:t>
            </a:r>
            <a:r>
              <a:rPr lang="fr-FR" sz="2500" dirty="0" err="1" smtClean="0"/>
              <a:t>Novalad</a:t>
            </a:r>
            <a:r>
              <a:rPr lang="fr-FR" sz="2500" dirty="0" smtClean="0"/>
              <a:t>, qui met à leur disposition capteurs et pompes à insuline. Le CHU de Rennes, partenaire du projet, espère que ce test convaincra la Sécurité sociale de l’intérêt de financer un tel dispositif. « C’est beaucoup moins cher qu’une intervention des pompiers en cas de coma hypoglycémique », assène David </a:t>
            </a:r>
            <a:r>
              <a:rPr lang="fr-FR" sz="2500" dirty="0" err="1" smtClean="0"/>
              <a:t>Harel</a:t>
            </a:r>
            <a:r>
              <a:rPr lang="fr-FR" sz="2500" dirty="0" smtClean="0"/>
              <a:t>. </a:t>
            </a:r>
          </a:p>
          <a:p>
            <a:pPr>
              <a:buNone/>
            </a:pPr>
            <a:endParaRPr lang="fr-FR" sz="2500" b="1" dirty="0" smtClean="0"/>
          </a:p>
          <a:p>
            <a:pPr>
              <a:buNone/>
            </a:pPr>
            <a:r>
              <a:rPr lang="fr-FR" sz="2500" b="1" dirty="0" smtClean="0"/>
              <a:t>Atteindre le haut niveau</a:t>
            </a:r>
          </a:p>
          <a:p>
            <a:pPr marL="273050" indent="-6350">
              <a:buNone/>
            </a:pPr>
            <a:r>
              <a:rPr lang="fr-FR" sz="2500" dirty="0" smtClean="0"/>
              <a:t>La </a:t>
            </a:r>
            <a:r>
              <a:rPr lang="fr-FR" sz="2500" dirty="0" err="1" smtClean="0"/>
              <a:t>Diabet</a:t>
            </a:r>
            <a:r>
              <a:rPr lang="fr-FR" sz="2500" dirty="0" smtClean="0"/>
              <a:t> team one n’est pas la première équipe cycliste diabétique de haut niveau. Elle marche dans les traces de la Team Type 1, une équipe professionnelle américaine qui leur a prodigué conseils et astuces. L’un de ses coureurs, l’Espagnol Javier </a:t>
            </a:r>
            <a:r>
              <a:rPr lang="fr-FR" sz="2500" dirty="0" err="1" smtClean="0"/>
              <a:t>Megias</a:t>
            </a:r>
            <a:r>
              <a:rPr lang="fr-FR" sz="2500" dirty="0" smtClean="0"/>
              <a:t> </a:t>
            </a:r>
            <a:r>
              <a:rPr lang="fr-FR" sz="2500" dirty="0" err="1" smtClean="0"/>
              <a:t>Leal</a:t>
            </a:r>
            <a:r>
              <a:rPr lang="fr-FR" sz="2500" dirty="0" smtClean="0"/>
              <a:t>, s’est même récemment distingué en terminant troisième du Grand prix de </a:t>
            </a:r>
            <a:r>
              <a:rPr lang="fr-FR" sz="2500" dirty="0" err="1" smtClean="0"/>
              <a:t>Plumelec</a:t>
            </a:r>
            <a:r>
              <a:rPr lang="fr-FR" sz="2500" dirty="0" smtClean="0"/>
              <a:t>, derrière des pointures telles que Julien Simon (Saur-</a:t>
            </a:r>
            <a:r>
              <a:rPr lang="fr-FR" sz="2500" dirty="0" err="1" smtClean="0"/>
              <a:t>Sojasun</a:t>
            </a:r>
            <a:r>
              <a:rPr lang="fr-FR" sz="2500" dirty="0" smtClean="0"/>
              <a:t>) et Samuel Dumoulin (</a:t>
            </a:r>
            <a:r>
              <a:rPr lang="fr-FR" sz="2500" dirty="0" err="1" smtClean="0"/>
              <a:t>Cofidis</a:t>
            </a:r>
            <a:r>
              <a:rPr lang="fr-FR" sz="2500" dirty="0" smtClean="0"/>
              <a:t>). « C’est mon idole, confie David </a:t>
            </a:r>
            <a:r>
              <a:rPr lang="fr-FR" sz="2500" dirty="0" err="1" smtClean="0"/>
              <a:t>Harel</a:t>
            </a:r>
            <a:r>
              <a:rPr lang="fr-FR" sz="2500" dirty="0" smtClean="0"/>
              <a:t>, la preuve que nous aussi on peut accéder au podium. »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6176" y="620688"/>
            <a:ext cx="2818656" cy="948720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Autofit/>
          </a:bodyPr>
          <a:lstStyle/>
          <a:p>
            <a:pPr algn="ctr"/>
            <a:r>
              <a:rPr lang="fr-FR" sz="3200" dirty="0" smtClean="0"/>
              <a:t>Le monde  </a:t>
            </a:r>
            <a:br>
              <a:rPr lang="fr-FR" sz="3200" dirty="0" smtClean="0"/>
            </a:br>
            <a:r>
              <a:rPr lang="fr-FR" sz="3200" dirty="0" smtClean="0"/>
              <a:t>14/11/2012</a:t>
            </a:r>
            <a:endParaRPr lang="fr-FR" sz="3200" dirty="0"/>
          </a:p>
        </p:txBody>
      </p:sp>
      <p:pic>
        <p:nvPicPr>
          <p:cNvPr id="7" name="Espace réservé du contenu 6" descr="le monde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5694"/>
          <a:stretch>
            <a:fillRect/>
          </a:stretch>
        </p:blipFill>
        <p:spPr>
          <a:xfrm>
            <a:off x="3563888" y="1700808"/>
            <a:ext cx="1956708" cy="4115933"/>
          </a:xfrm>
          <a:ln>
            <a:solidFill>
              <a:schemeClr val="accent5">
                <a:lumMod val="75000"/>
                <a:alpha val="51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le mond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924944"/>
            <a:ext cx="1956708" cy="3690500"/>
          </a:xfrm>
          <a:prstGeom prst="rect">
            <a:avLst/>
          </a:prstGeom>
          <a:ln>
            <a:solidFill>
              <a:schemeClr val="accent5">
                <a:lumMod val="75000"/>
                <a:alpha val="51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Espace réservé du contenu 6" descr="le monde 1.png"/>
          <p:cNvPicPr>
            <a:picLocks noChangeAspect="1"/>
          </p:cNvPicPr>
          <p:nvPr/>
        </p:nvPicPr>
        <p:blipFill>
          <a:blip r:embed="rId2" cstate="print"/>
          <a:srcRect b="54339"/>
          <a:stretch>
            <a:fillRect/>
          </a:stretch>
        </p:blipFill>
        <p:spPr>
          <a:xfrm>
            <a:off x="467544" y="332655"/>
            <a:ext cx="1956708" cy="3460714"/>
          </a:xfrm>
          <a:prstGeom prst="rect">
            <a:avLst/>
          </a:prstGeom>
          <a:ln>
            <a:solidFill>
              <a:schemeClr val="accent5">
                <a:lumMod val="75000"/>
                <a:alpha val="51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970784" cy="516672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fr-FR" sz="3200" dirty="0" smtClean="0"/>
              <a:t>Interviews radio</a:t>
            </a:r>
            <a:endParaRPr lang="fr-FR" sz="3200" dirty="0"/>
          </a:p>
        </p:txBody>
      </p:sp>
      <p:pic>
        <p:nvPicPr>
          <p:cNvPr id="4" name="Espace réservé du contenu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340768"/>
            <a:ext cx="1656184" cy="1656184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573016"/>
            <a:ext cx="4510161" cy="1508175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697" y="116632"/>
            <a:ext cx="5122912" cy="1020728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fr-FR" sz="3200" dirty="0" smtClean="0"/>
              <a:t>Le journal du centre</a:t>
            </a:r>
            <a:br>
              <a:rPr lang="fr-FR" sz="3200" dirty="0" smtClean="0"/>
            </a:br>
            <a:r>
              <a:rPr lang="fr-FR" sz="3200" dirty="0" smtClean="0"/>
              <a:t>Mai 2013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880" y="1607793"/>
            <a:ext cx="5284440" cy="124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i="1" dirty="0" smtClean="0"/>
              <a:t>« Le cycliste, diabétique depuis onze ans, évolue au plus haut niveau amateur »</a:t>
            </a:r>
          </a:p>
        </p:txBody>
      </p:sp>
      <p:pic>
        <p:nvPicPr>
          <p:cNvPr id="4" name="Image 3" descr="113715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30" y="2924944"/>
            <a:ext cx="4667250" cy="3438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35080" cy="588680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fr-FR" sz="3200" dirty="0"/>
              <a:t>Le journal du centre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149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Le diabète n’a pas empêché Romain </a:t>
            </a:r>
            <a:r>
              <a:rPr lang="fr-FR" i="1" dirty="0" err="1" smtClean="0"/>
              <a:t>Gioux</a:t>
            </a:r>
            <a:r>
              <a:rPr lang="fr-FR" i="1" dirty="0" smtClean="0"/>
              <a:t> de remporter cette course le 19 mai à Nevers devant Antony </a:t>
            </a:r>
            <a:r>
              <a:rPr lang="fr-FR" i="1" dirty="0" err="1" smtClean="0"/>
              <a:t>Tévenot</a:t>
            </a:r>
            <a:r>
              <a:rPr lang="fr-FR" i="1" dirty="0" smtClean="0"/>
              <a:t>. – Berthollet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Diabétique, Romain </a:t>
            </a:r>
            <a:r>
              <a:rPr lang="fr-FR" i="1" dirty="0" err="1" smtClean="0"/>
              <a:t>Gioux</a:t>
            </a:r>
            <a:r>
              <a:rPr lang="fr-FR" i="1" dirty="0" smtClean="0"/>
              <a:t> évolue en première catégorie. Même si sa maladie lui impose certaines contraintes, le Nivernais du CRC Limousin a appris à vivre et réussir avec.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Rien ne différencie Romain </a:t>
            </a:r>
            <a:r>
              <a:rPr lang="fr-FR" i="1" dirty="0" err="1" smtClean="0"/>
              <a:t>Gioux</a:t>
            </a:r>
            <a:r>
              <a:rPr lang="fr-FR" i="1" dirty="0" smtClean="0"/>
              <a:t> des autres cyclistes. Pourtant, le Nivernais du CRC Limousin a quelque chose que les autres n'ont pas : le diabète. Cela fait onze ans qu'il vit avec. « J'ai découvert que j'étais diabétique en mai 2002. Je ne comprenais pas pourquoi j'avais des crampes au bout de seulement 30 km de course », se rappelle-t-il.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« Je ne me pique pas à la vue de tout le monde » Quotidiennement, le cycliste contrôle son taux de sucre dans le sang encore plus les jours de courses. En fonction des résultats, Romain </a:t>
            </a:r>
            <a:r>
              <a:rPr lang="fr-FR" i="1" dirty="0" err="1" smtClean="0"/>
              <a:t>Gioux</a:t>
            </a:r>
            <a:r>
              <a:rPr lang="fr-FR" i="1" dirty="0" smtClean="0"/>
              <a:t> s'adapte.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Pour réguler son taux de glycémie, trop élevé, le seul remède est l'insuline. Romain </a:t>
            </a:r>
            <a:r>
              <a:rPr lang="fr-FR" i="1" dirty="0" err="1" smtClean="0"/>
              <a:t>Gioux</a:t>
            </a:r>
            <a:r>
              <a:rPr lang="fr-FR" i="1" dirty="0" smtClean="0"/>
              <a:t> s'en injecte quatre fois par jour par voie intraveineuse, y compris les jours de course. La piqûre, un geste qui peut paraître suspect dans un monde touché par plusieurs affaires de dopage. « C'est vrai que sur les grosses compétitions, je ne me pique pas à la vue de tout le monde », avoue le jeune homme.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L'insuline reste aussi une substance interdite. « Il favorise la prise de masse musculaire », indique Patrick </a:t>
            </a:r>
            <a:r>
              <a:rPr lang="fr-FR" i="1" dirty="0" err="1" smtClean="0"/>
              <a:t>Aviat</a:t>
            </a:r>
            <a:r>
              <a:rPr lang="fr-FR" i="1" dirty="0" smtClean="0"/>
              <a:t>, médecin du sport à Nevers, œuvrant pour le Comité régional olympique et sportif à Dijon.</a:t>
            </a:r>
          </a:p>
          <a:p>
            <a:pPr marL="0" indent="0">
              <a:buNone/>
            </a:pP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563072" cy="588680"/>
          </a:xfrm>
          <a:ln w="50800" cmpd="thickThin">
            <a:solidFill>
              <a:schemeClr val="accent5">
                <a:lumMod val="75000"/>
                <a:alpha val="6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 anchorCtr="0">
            <a:normAutofit/>
          </a:bodyPr>
          <a:lstStyle/>
          <a:p>
            <a:pPr algn="ctr"/>
            <a:r>
              <a:rPr lang="fr-FR" sz="3200" dirty="0"/>
              <a:t>Le journal du centre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8219256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500" i="1" dirty="0" smtClean="0"/>
              <a:t>Alors, pour concourir, Romain </a:t>
            </a:r>
            <a:r>
              <a:rPr lang="fr-FR" sz="1500" i="1" dirty="0" err="1" smtClean="0"/>
              <a:t>Gioux</a:t>
            </a:r>
            <a:r>
              <a:rPr lang="fr-FR" sz="1500" i="1" dirty="0" smtClean="0"/>
              <a:t> doit chaque année demander une autorisation d'usage thérapeutique (AUT) auprès de l'Agence française de lutte contre le dopage (AFLD).</a:t>
            </a:r>
          </a:p>
          <a:p>
            <a:pPr marL="0" indent="0">
              <a:buNone/>
            </a:pPr>
            <a:endParaRPr lang="fr-FR" sz="1500" i="1" dirty="0" smtClean="0"/>
          </a:p>
          <a:p>
            <a:pPr marL="0" indent="0">
              <a:buNone/>
            </a:pPr>
            <a:r>
              <a:rPr lang="fr-FR" sz="1500" i="1" dirty="0" smtClean="0"/>
              <a:t>Chaque jour, il doit trouver l'équilibre pour ne pas tomber dans l'hypo ou l'hyperglycémie. L'équilibre est encore plus difficile à atteindre les jours de compétition. Romain </a:t>
            </a:r>
            <a:r>
              <a:rPr lang="fr-FR" sz="1500" i="1" dirty="0" err="1" smtClean="0"/>
              <a:t>Gioux</a:t>
            </a:r>
            <a:r>
              <a:rPr lang="fr-FR" sz="1500" i="1" dirty="0" smtClean="0"/>
              <a:t> doit composer avec plusieurs facteurs et en particulier le stress, « qui fait monter le taux de sucre », informe Patrick </a:t>
            </a:r>
            <a:r>
              <a:rPr lang="fr-FR" sz="1500" i="1" dirty="0" err="1" smtClean="0"/>
              <a:t>Aviat</a:t>
            </a:r>
            <a:r>
              <a:rPr lang="fr-FR" sz="1500" i="1" dirty="0" smtClean="0"/>
              <a:t>.</a:t>
            </a:r>
          </a:p>
          <a:p>
            <a:pPr marL="0" indent="0">
              <a:buNone/>
            </a:pPr>
            <a:endParaRPr lang="fr-FR" sz="1500" i="1" dirty="0" smtClean="0"/>
          </a:p>
          <a:p>
            <a:pPr marL="0" indent="0">
              <a:buNone/>
            </a:pPr>
            <a:r>
              <a:rPr lang="fr-FR" sz="1500" i="1" dirty="0" smtClean="0"/>
              <a:t>Toutes ces contraintes liées au diabète n'ont aucune incidence sur ses performances.</a:t>
            </a:r>
          </a:p>
          <a:p>
            <a:pPr marL="0" indent="0">
              <a:buNone/>
            </a:pPr>
            <a:endParaRPr lang="fr-FR" sz="1500" i="1" dirty="0" smtClean="0"/>
          </a:p>
          <a:p>
            <a:pPr marL="0" indent="0">
              <a:buNone/>
            </a:pPr>
            <a:r>
              <a:rPr lang="fr-FR" sz="1500" i="1" dirty="0" smtClean="0"/>
              <a:t>« Plus sein qu'une personne normale » Le coureur évolue en première catégorie et a remporté le 19 mai la Look. « Ça me tenait particulièrement à c'</a:t>
            </a:r>
            <a:r>
              <a:rPr lang="fr-FR" sz="1500" i="1" dirty="0" err="1" smtClean="0"/>
              <a:t>ur</a:t>
            </a:r>
            <a:r>
              <a:rPr lang="fr-FR" sz="1500" i="1" dirty="0" smtClean="0"/>
              <a:t>, car je voulais le faire pour </a:t>
            </a:r>
            <a:r>
              <a:rPr lang="fr-FR" sz="1500" i="1" dirty="0" err="1" smtClean="0"/>
              <a:t>Diabet'team</a:t>
            </a:r>
            <a:r>
              <a:rPr lang="fr-FR" sz="1500" i="1" dirty="0" smtClean="0"/>
              <a:t> 1, l'association dont je fais partie. »</a:t>
            </a:r>
          </a:p>
          <a:p>
            <a:pPr marL="0" indent="0">
              <a:buNone/>
            </a:pPr>
            <a:endParaRPr lang="fr-FR" sz="1500" i="1" dirty="0" smtClean="0"/>
          </a:p>
          <a:p>
            <a:pPr marL="0" indent="0">
              <a:buNone/>
            </a:pPr>
            <a:r>
              <a:rPr lang="fr-FR" sz="1500" i="1" dirty="0" smtClean="0"/>
              <a:t>Le diabète a une autre conséquence : Romain </a:t>
            </a:r>
            <a:r>
              <a:rPr lang="fr-FR" sz="1500" i="1" dirty="0" err="1" smtClean="0"/>
              <a:t>Gioux</a:t>
            </a:r>
            <a:r>
              <a:rPr lang="fr-FR" sz="1500" i="1" dirty="0" smtClean="0"/>
              <a:t> connaît parfaitement ses paramètres biologiques. Son taux de sucre dans le sang correspond donc exactement à ses besoins. Il n'y en a n'y trop n'y pas assez. « Je suis plus sein qu'une personne normale », conclut-il. </a:t>
            </a:r>
          </a:p>
          <a:p>
            <a:pPr marL="0" indent="0">
              <a:buNone/>
            </a:pPr>
            <a:r>
              <a:rPr lang="fr-FR" sz="1500" i="1" dirty="0" smtClean="0"/>
              <a:t>Benjamin Berthollet</a:t>
            </a:r>
          </a:p>
          <a:p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485</TotalTime>
  <Words>674</Words>
  <Application>Microsoft Office PowerPoint</Application>
  <PresentationFormat>Affichage à l'écran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Opulent</vt:lpstr>
      <vt:lpstr>Dossier Presse</vt:lpstr>
      <vt:lpstr>Ouest France   20/08/2012</vt:lpstr>
      <vt:lpstr>Le mensuel de rennes Août 2012 </vt:lpstr>
      <vt:lpstr>Le mensuel de rennes (suite)</vt:lpstr>
      <vt:lpstr>Le monde   14/11/2012</vt:lpstr>
      <vt:lpstr>Interviews radio</vt:lpstr>
      <vt:lpstr>Le journal du centre Mai 2013</vt:lpstr>
      <vt:lpstr>Le journal du centre (suite)</vt:lpstr>
      <vt:lpstr>Le journal du centre (suite)</vt:lpstr>
      <vt:lpstr>Top vélo 09/2013</vt:lpstr>
      <vt:lpstr>Interview radio 51</vt:lpstr>
      <vt:lpstr>Actualité du team  19/05/14</vt:lpstr>
      <vt:lpstr>Diapositive 13</vt:lpstr>
      <vt:lpstr>Magazine Equilibre Septembre-Octobre 2014</vt:lpstr>
      <vt:lpstr> </vt:lpstr>
      <vt:lpstr>Video officielle du site  24h du Mans vélo</vt:lpstr>
      <vt:lpstr>Page Facebook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Presse</dc:title>
  <dc:creator>David</dc:creator>
  <cp:lastModifiedBy>David</cp:lastModifiedBy>
  <cp:revision>16</cp:revision>
  <dcterms:created xsi:type="dcterms:W3CDTF">2014-02-22T17:25:00Z</dcterms:created>
  <dcterms:modified xsi:type="dcterms:W3CDTF">2014-12-30T16:57:44Z</dcterms:modified>
</cp:coreProperties>
</file>